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sldIdLst>
    <p:sldId id="278" r:id="rId2"/>
    <p:sldId id="279" r:id="rId3"/>
    <p:sldId id="280" r:id="rId4"/>
    <p:sldId id="281" r:id="rId5"/>
    <p:sldId id="282" r:id="rId6"/>
    <p:sldId id="294" r:id="rId7"/>
    <p:sldId id="299" r:id="rId8"/>
    <p:sldId id="295" r:id="rId9"/>
    <p:sldId id="296" r:id="rId10"/>
    <p:sldId id="297" r:id="rId11"/>
    <p:sldId id="298" r:id="rId12"/>
    <p:sldId id="290" r:id="rId13"/>
    <p:sldId id="293" r:id="rId14"/>
    <p:sldId id="292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C8C"/>
    <a:srgbClr val="CDBE8A"/>
    <a:srgbClr val="202C8F"/>
    <a:srgbClr val="FDFBF6"/>
    <a:srgbClr val="AAC4E9"/>
    <a:srgbClr val="F5CDCE"/>
    <a:srgbClr val="D4D593"/>
    <a:srgbClr val="E6F0FE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9592E-DB8B-47C1-9788-2838BEBD9BAD}" v="102" dt="2023-07-25T16:34:13.68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63" d="100"/>
          <a:sy n="63" d="100"/>
        </p:scale>
        <p:origin x="804" y="3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cid:image001.png@01D9BEF2.4941EA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Middle School!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698" y="6105847"/>
            <a:ext cx="3699129" cy="878908"/>
          </a:xfrm>
        </p:spPr>
        <p:txBody>
          <a:bodyPr/>
          <a:lstStyle/>
          <a:p>
            <a:r>
              <a:rPr lang="en-US" dirty="0"/>
              <a:t>​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37306-D29A-78FF-0EA7-134C0428DD33}"/>
              </a:ext>
            </a:extLst>
          </p:cNvPr>
          <p:cNvSpPr txBox="1"/>
          <p:nvPr/>
        </p:nvSpPr>
        <p:spPr>
          <a:xfrm>
            <a:off x="3403092" y="5987772"/>
            <a:ext cx="5969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We’re so glad you’re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D22A-3811-252D-B8DD-552F4DE4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28803"/>
            <a:ext cx="7013448" cy="1627632"/>
          </a:xfrm>
        </p:spPr>
        <p:txBody>
          <a:bodyPr/>
          <a:lstStyle/>
          <a:p>
            <a:r>
              <a:rPr lang="en-US" dirty="0"/>
              <a:t>Cell phones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61CC8-8E9C-8B9F-B02A-806089195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3700" y="1298575"/>
            <a:ext cx="8486966" cy="588963"/>
          </a:xfrm>
        </p:spPr>
        <p:txBody>
          <a:bodyPr/>
          <a:lstStyle/>
          <a:p>
            <a:r>
              <a:rPr lang="en-US" sz="3200" dirty="0"/>
              <a:t>*Cell phones and other electronics are prohibited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E5A1-644B-C2C5-D697-94B03F4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F79AC-9542-7D14-4240-EF9449A1ED41}"/>
              </a:ext>
            </a:extLst>
          </p:cNvPr>
          <p:cNvSpPr txBox="1"/>
          <p:nvPr/>
        </p:nvSpPr>
        <p:spPr>
          <a:xfrm>
            <a:off x="1285875" y="2369652"/>
            <a:ext cx="5086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student </a:t>
            </a:r>
            <a:r>
              <a:rPr lang="en-US" sz="18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may </a:t>
            </a:r>
            <a:r>
              <a:rPr lang="en-US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possess a cell phone and other electronic devices in school, on school property, at school-related functions, </a:t>
            </a:r>
            <a:r>
              <a:rPr lang="en-US" sz="18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provided these items are powered off and concealed from view while school is in session.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7A8B7-E26F-C110-23CF-9CA07AB75097}"/>
              </a:ext>
            </a:extLst>
          </p:cNvPr>
          <p:cNvSpPr txBox="1"/>
          <p:nvPr/>
        </p:nvSpPr>
        <p:spPr>
          <a:xfrm>
            <a:off x="5634037" y="297656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12803-EEB6-5A3F-4EF9-A8537EE614DB}"/>
              </a:ext>
            </a:extLst>
          </p:cNvPr>
          <p:cNvSpPr txBox="1"/>
          <p:nvPr/>
        </p:nvSpPr>
        <p:spPr>
          <a:xfrm>
            <a:off x="7916418" y="2177042"/>
            <a:ext cx="2581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Parents are advised that the best way to get in touch with their child during the school day is by calling the child’s school office.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79B3E-2F27-6937-F7E5-FF1BF14F10D1}"/>
              </a:ext>
            </a:extLst>
          </p:cNvPr>
          <p:cNvSpPr txBox="1"/>
          <p:nvPr/>
        </p:nvSpPr>
        <p:spPr>
          <a:xfrm>
            <a:off x="5229416" y="4497872"/>
            <a:ext cx="6191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PROGRESSIVE STEPS FOR VIOLATION OF GUIDELINES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First offense – confiscation, parent/guardian notification, (K5 warning notice/ MS report notice)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Second offense – confiscation/ student pick up at end of day, detention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 Progressive discipline steps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No Cell Phone Zone Sign PKE-17884 Cell Phones">
            <a:extLst>
              <a:ext uri="{FF2B5EF4-FFF2-40B4-BE49-F238E27FC236}">
                <a16:creationId xmlns:a16="http://schemas.microsoft.com/office/drawing/2014/main" id="{A559C291-4B67-7836-622A-B9CF7876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714">
            <a:off x="747180" y="4096980"/>
            <a:ext cx="2308587" cy="23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E91276-C5D3-420A-5920-ABB67D944A47}"/>
              </a:ext>
            </a:extLst>
          </p:cNvPr>
          <p:cNvSpPr/>
          <p:nvPr/>
        </p:nvSpPr>
        <p:spPr>
          <a:xfrm>
            <a:off x="6751320" y="3576320"/>
            <a:ext cx="4765040" cy="282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5022E-189C-A7EA-80BA-F507DEBF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300"/>
            <a:ext cx="6400800" cy="768096"/>
          </a:xfrm>
        </p:spPr>
        <p:txBody>
          <a:bodyPr/>
          <a:lstStyle/>
          <a:p>
            <a:r>
              <a:rPr lang="en-US" dirty="0"/>
              <a:t>Overpass &amp; Social Media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E2E05-CC12-F0BF-25DD-4C17DCA07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1225" y="1756029"/>
            <a:ext cx="6400800" cy="512064"/>
          </a:xfrm>
        </p:spPr>
        <p:txBody>
          <a:bodyPr/>
          <a:lstStyle/>
          <a:p>
            <a:r>
              <a:rPr lang="en-US" dirty="0"/>
              <a:t>*These two areas are our biggest behavior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C0B5C-3489-9DFE-8D08-E290FC3B0B23}"/>
              </a:ext>
            </a:extLst>
          </p:cNvPr>
          <p:cNvSpPr txBox="1"/>
          <p:nvPr/>
        </p:nvSpPr>
        <p:spPr>
          <a:xfrm>
            <a:off x="6969760" y="3712744"/>
            <a:ext cx="372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overpass should ONLY be used by students who live in those neighborhoods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57222-6939-0A1D-3FB6-FDCE29B742CB}"/>
              </a:ext>
            </a:extLst>
          </p:cNvPr>
          <p:cNvSpPr txBox="1"/>
          <p:nvPr/>
        </p:nvSpPr>
        <p:spPr>
          <a:xfrm>
            <a:off x="6969760" y="5479472"/>
            <a:ext cx="476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Your families will sign that they will not use the businesses across the </a:t>
            </a:r>
            <a:r>
              <a:rPr lang="en-US" dirty="0" err="1">
                <a:solidFill>
                  <a:srgbClr val="002060"/>
                </a:solidFill>
              </a:rPr>
              <a:t>streetas</a:t>
            </a:r>
            <a:r>
              <a:rPr lang="en-US" dirty="0">
                <a:solidFill>
                  <a:srgbClr val="002060"/>
                </a:solidFill>
              </a:rPr>
              <a:t> a second carline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BFE0B-7B39-9B19-87F9-57742C8B7EE4}"/>
              </a:ext>
            </a:extLst>
          </p:cNvPr>
          <p:cNvSpPr txBox="1"/>
          <p:nvPr/>
        </p:nvSpPr>
        <p:spPr>
          <a:xfrm>
            <a:off x="970280" y="2919949"/>
            <a:ext cx="446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Social media and cell phones are here to stay, but there are major cautions to watch out for: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Cyberbullying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Privacy/Safety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Mental Health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Time Drain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314A9-C3FE-14A7-D9AD-45DD1D23846E}"/>
              </a:ext>
            </a:extLst>
          </p:cNvPr>
          <p:cNvSpPr/>
          <p:nvPr/>
        </p:nvSpPr>
        <p:spPr>
          <a:xfrm>
            <a:off x="782320" y="2672080"/>
            <a:ext cx="4765040" cy="3241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204" y="475488"/>
            <a:ext cx="8165592" cy="768096"/>
          </a:xfrm>
        </p:spPr>
        <p:txBody>
          <a:bodyPr/>
          <a:lstStyle/>
          <a:p>
            <a:r>
              <a:rPr lang="en-US" dirty="0"/>
              <a:t>Tips for being a Fundamental Student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23046" y="457200"/>
            <a:ext cx="3741928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568462" y="1886998"/>
            <a:ext cx="3822192" cy="411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48726" y="4141788"/>
            <a:ext cx="3741928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A84498-BA53-29E9-7DEA-9F536224C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39" y="2330703"/>
            <a:ext cx="7664632" cy="3514925"/>
          </a:xfrm>
        </p:spPr>
        <p:txBody>
          <a:bodyPr/>
          <a:lstStyle/>
          <a:p>
            <a:r>
              <a:rPr lang="en-US" sz="2000" dirty="0"/>
              <a:t>1. Get organized</a:t>
            </a:r>
          </a:p>
          <a:p>
            <a:endParaRPr lang="en-US" sz="2000" dirty="0"/>
          </a:p>
          <a:p>
            <a:r>
              <a:rPr lang="en-US" sz="2000" dirty="0"/>
              <a:t>2. Check Focus/Canvas/School email regularly</a:t>
            </a:r>
          </a:p>
          <a:p>
            <a:endParaRPr lang="en-US" sz="2000" dirty="0"/>
          </a:p>
          <a:p>
            <a:r>
              <a:rPr lang="en-US" sz="2000" dirty="0"/>
              <a:t>3. Use your agenda</a:t>
            </a:r>
          </a:p>
          <a:p>
            <a:endParaRPr lang="en-US" sz="2000" dirty="0"/>
          </a:p>
          <a:p>
            <a:r>
              <a:rPr lang="en-US" sz="2000" dirty="0"/>
              <a:t>4. Clean your backpack out regularly</a:t>
            </a:r>
          </a:p>
          <a:p>
            <a:endParaRPr lang="en-US" sz="2000" dirty="0"/>
          </a:p>
          <a:p>
            <a:r>
              <a:rPr lang="en-US" sz="2000" dirty="0"/>
              <a:t>5. Get your make-up work when you’re absent</a:t>
            </a:r>
          </a:p>
          <a:p>
            <a:endParaRPr lang="en-US" sz="2000" dirty="0"/>
          </a:p>
          <a:p>
            <a:r>
              <a:rPr lang="en-US" sz="2000" dirty="0"/>
              <a:t>6. Understand all aspects of the Student code of Conduct 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791" y="2866209"/>
            <a:ext cx="5379938" cy="813816"/>
          </a:xfrm>
        </p:spPr>
        <p:txBody>
          <a:bodyPr/>
          <a:lstStyle/>
          <a:p>
            <a:r>
              <a:rPr lang="en-US" dirty="0"/>
              <a:t>Common</a:t>
            </a:r>
            <a:br>
              <a:rPr lang="en-US" dirty="0"/>
            </a:br>
            <a:r>
              <a:rPr lang="en-US" dirty="0"/>
              <a:t>Fears of a  Middle Schooler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13" y="955875"/>
            <a:ext cx="7043493" cy="463448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Finding all 7 classes/Getting to class on time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Making new friends</a:t>
            </a:r>
          </a:p>
          <a:p>
            <a:pPr marL="342900" indent="-342900">
              <a:buFontTx/>
              <a:buChar char="-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Bullying/Mean kids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Keeping up with schoolwork/School being too hard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74217-A393-2AD9-4A95-4ADA3E9B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3667">
            <a:off x="4902601" y="3745892"/>
            <a:ext cx="1346159" cy="1231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91B53-ECCB-6F96-887F-CA3B5A75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9346">
            <a:off x="5657702" y="1664284"/>
            <a:ext cx="1454860" cy="1454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74B71-F3C0-0B40-1803-7B8B2DA4A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3120">
            <a:off x="7647104" y="4950460"/>
            <a:ext cx="1191915" cy="12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729733-BB22-34F9-C542-8F0219F65E52}"/>
              </a:ext>
            </a:extLst>
          </p:cNvPr>
          <p:cNvSpPr/>
          <p:nvPr/>
        </p:nvSpPr>
        <p:spPr>
          <a:xfrm>
            <a:off x="489857" y="569758"/>
            <a:ext cx="5879592" cy="2155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76" y="935736"/>
            <a:ext cx="6766560" cy="768096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Questions or Concerns?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236" y="3012186"/>
            <a:ext cx="4143756" cy="2700528"/>
          </a:xfrm>
        </p:spPr>
        <p:txBody>
          <a:bodyPr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*We know this is a new chapter in your life, so it’s okay and completely normal to feel nervous. Just remember we will always be here for you and are </a:t>
            </a:r>
            <a:r>
              <a:rPr lang="en-US" sz="2400" u="sng" dirty="0">
                <a:latin typeface="Comic Sans MS" panose="030F0702030302020204" pitchFamily="66" charset="0"/>
              </a:rPr>
              <a:t>so</a:t>
            </a:r>
            <a:r>
              <a:rPr lang="en-US" sz="2400" dirty="0">
                <a:latin typeface="Comic Sans MS" panose="030F0702030302020204" pitchFamily="66" charset="0"/>
              </a:rPr>
              <a:t> glad you’re now apart of the Mad Beach family! </a:t>
            </a:r>
          </a:p>
        </p:txBody>
      </p:sp>
      <p:pic>
        <p:nvPicPr>
          <p:cNvPr id="6" name="Picture 5" descr="Cute Manta Ray High Res Stock Images | Shutterstock">
            <a:extLst>
              <a:ext uri="{FF2B5EF4-FFF2-40B4-BE49-F238E27FC236}">
                <a16:creationId xmlns:a16="http://schemas.microsoft.com/office/drawing/2014/main" id="{37F89219-01C3-A388-5145-793CD6392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8"/>
          <a:stretch/>
        </p:blipFill>
        <p:spPr bwMode="auto">
          <a:xfrm rot="21368424">
            <a:off x="7770604" y="3949979"/>
            <a:ext cx="3054917" cy="2404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C6AE34F-9E7B-D8AF-0112-C01651605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B4E58479-BCBB-7685-3272-6D075AB9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13" y="310631"/>
            <a:ext cx="2292626" cy="22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869B77-95FD-282D-EB56-1EA1E9796BD3}"/>
              </a:ext>
            </a:extLst>
          </p:cNvPr>
          <p:cNvSpPr txBox="1"/>
          <p:nvPr/>
        </p:nvSpPr>
        <p:spPr>
          <a:xfrm>
            <a:off x="7789378" y="2603257"/>
            <a:ext cx="3729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C8F"/>
                </a:solidFill>
                <a:latin typeface="Comic Sans MS" panose="030F0702030302020204" pitchFamily="66" charset="0"/>
              </a:rPr>
              <a:t>Have a question or concern? Click this QR code for our form and we will get back to you as soon as we can 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41" y="817462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266" y="1437567"/>
            <a:ext cx="5693664" cy="352566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Who’s Who</a:t>
            </a:r>
          </a:p>
          <a:p>
            <a:pPr marL="342900" indent="-342900">
              <a:buFontTx/>
              <a:buChar char="-"/>
            </a:pPr>
            <a:r>
              <a:rPr lang="en-US" dirty="0"/>
              <a:t>Dress Code</a:t>
            </a:r>
          </a:p>
          <a:p>
            <a:pPr marL="342900" indent="-342900">
              <a:buFontTx/>
              <a:buChar char="-"/>
            </a:pPr>
            <a:r>
              <a:rPr lang="en-US" dirty="0"/>
              <a:t>Demerits/Detentions/IAC</a:t>
            </a:r>
          </a:p>
          <a:p>
            <a:pPr marL="342900" indent="-342900">
              <a:buFontTx/>
              <a:buChar char="-"/>
            </a:pPr>
            <a:r>
              <a:rPr lang="en-US" dirty="0"/>
              <a:t>Cell Phones</a:t>
            </a:r>
          </a:p>
          <a:p>
            <a:pPr marL="342900" indent="-342900">
              <a:buFontTx/>
              <a:buChar char="-"/>
            </a:pPr>
            <a:r>
              <a:rPr lang="en-US" dirty="0"/>
              <a:t>Social Media/Overpass</a:t>
            </a:r>
          </a:p>
          <a:p>
            <a:pPr marL="342900" indent="-342900">
              <a:buFontTx/>
              <a:buChar char="-"/>
            </a:pPr>
            <a:r>
              <a:rPr lang="en-US" dirty="0"/>
              <a:t>TIPS for being a Fundamental Student </a:t>
            </a:r>
          </a:p>
          <a:p>
            <a:pPr marL="342900" indent="-342900">
              <a:buFontTx/>
              <a:buChar char="-"/>
            </a:pPr>
            <a:r>
              <a:rPr lang="en-US" dirty="0"/>
              <a:t>Fears of a Middle School Kid</a:t>
            </a:r>
          </a:p>
          <a:p>
            <a:pPr marL="342900" indent="-342900">
              <a:buFontTx/>
              <a:buChar char="-"/>
            </a:pPr>
            <a:r>
              <a:rPr lang="en-US" dirty="0"/>
              <a:t>Questions</a:t>
            </a:r>
          </a:p>
          <a:p>
            <a:pPr marL="342900" indent="-342900">
              <a:buFontTx/>
              <a:buChar char="-"/>
            </a:pPr>
            <a:r>
              <a:rPr lang="en-US" dirty="0"/>
              <a:t>Activity </a:t>
            </a:r>
          </a:p>
          <a:p>
            <a:r>
              <a:rPr lang="en-US" dirty="0"/>
              <a:t>​</a:t>
            </a:r>
          </a:p>
        </p:txBody>
      </p:sp>
      <p:pic>
        <p:nvPicPr>
          <p:cNvPr id="5124" name="Picture 4" descr="Middle School Info - Meiklejohn Elementary">
            <a:extLst>
              <a:ext uri="{FF2B5EF4-FFF2-40B4-BE49-F238E27FC236}">
                <a16:creationId xmlns:a16="http://schemas.microsoft.com/office/drawing/2014/main" id="{72FFCB73-B4DD-8EAF-81C3-AB2A1B07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495">
            <a:off x="6840270" y="993920"/>
            <a:ext cx="4765596" cy="25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ddle School Stock Vector Illustration and Royalty Free Middle School  Clipart">
            <a:extLst>
              <a:ext uri="{FF2B5EF4-FFF2-40B4-BE49-F238E27FC236}">
                <a16:creationId xmlns:a16="http://schemas.microsoft.com/office/drawing/2014/main" id="{501512B2-23E1-63A3-D15F-2E34FCC0C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882">
            <a:off x="9223068" y="3733581"/>
            <a:ext cx="1752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AD2E392-E489-E57C-17AC-BB686E31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74351" y="-1175658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Presetation</a:t>
            </a:r>
            <a:r>
              <a:rPr lang="en-US" dirty="0"/>
              <a:t>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095320"/>
            <a:ext cx="8165592" cy="184599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Who’s Who</a:t>
            </a:r>
            <a:br>
              <a:rPr lang="en-US" sz="3700" dirty="0"/>
            </a:br>
            <a:r>
              <a:rPr lang="en-US" sz="3700" dirty="0"/>
              <a:t>of </a:t>
            </a:r>
            <a:br>
              <a:rPr lang="en-US" sz="3700" dirty="0"/>
            </a:br>
            <a:r>
              <a:rPr lang="en-US" sz="3700" dirty="0"/>
              <a:t>Mad Beach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A1F848C-8370-F39B-B25D-F5E8CB72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069312" y="1749334"/>
            <a:ext cx="3741928" cy="4306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ADE8FE9-D0DD-DF29-00F9-5CC0F8928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4588" y="457200"/>
            <a:ext cx="6585639" cy="5273031"/>
          </a:xfrm>
        </p:spPr>
        <p:txBody>
          <a:bodyPr/>
          <a:lstStyle/>
          <a:p>
            <a:r>
              <a:rPr lang="en-US" sz="2800" u="sng" dirty="0"/>
              <a:t>Principal:</a:t>
            </a:r>
            <a:r>
              <a:rPr lang="en-US" sz="2800" dirty="0"/>
              <a:t> Mr. Ateek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/>
              <a:t>Assistant Principals: </a:t>
            </a:r>
            <a:r>
              <a:rPr lang="en-US" sz="2800" dirty="0"/>
              <a:t>Mrs. Altenore and Mrs. Crandall</a:t>
            </a:r>
          </a:p>
          <a:p>
            <a:endParaRPr lang="en-US" sz="2800" dirty="0"/>
          </a:p>
          <a:p>
            <a:r>
              <a:rPr lang="en-US" sz="2800" u="sng" dirty="0"/>
              <a:t>School Counselors: </a:t>
            </a:r>
            <a:r>
              <a:rPr lang="en-US" sz="2800" dirty="0"/>
              <a:t>Mrs. Vermillion (last names A-K) and Mr. Rosenberger (last names L-Z)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/>
              <a:t>School Nurse: </a:t>
            </a:r>
            <a:r>
              <a:rPr lang="en-US" sz="2800" dirty="0"/>
              <a:t>Nurse Kendra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/>
              <a:t>Office Support: </a:t>
            </a:r>
            <a:r>
              <a:rPr lang="en-US" sz="2800" dirty="0"/>
              <a:t>Mrs. Ivy, Mrs. Bandoni, Ms. Frey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2" descr="Happy Face Sticker">
            <a:extLst>
              <a:ext uri="{FF2B5EF4-FFF2-40B4-BE49-F238E27FC236}">
                <a16:creationId xmlns:a16="http://schemas.microsoft.com/office/drawing/2014/main" id="{2D4B5A1F-1426-E60B-0E4D-F20D7CE2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6" y="392211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237" y="359229"/>
            <a:ext cx="6400800" cy="7680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Dress </a:t>
            </a:r>
            <a:b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Code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743277"/>
            <a:ext cx="7478486" cy="3755571"/>
          </a:xfrm>
        </p:spPr>
        <p:txBody>
          <a:bodyPr/>
          <a:lstStyle/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Students in the fundamental schools are expected to exercise good judgment and dress in a responsible manner</a:t>
            </a:r>
          </a:p>
          <a:p>
            <a:pPr algn="ctr"/>
            <a:endParaRPr lang="en-US" sz="3200" dirty="0">
              <a:solidFill>
                <a:srgbClr val="202C8F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Students violating the dress code will be sent to the office to call their parents and request a change of clothing.</a:t>
            </a:r>
          </a:p>
          <a:p>
            <a:pPr algn="ctr"/>
            <a:endParaRPr lang="en-US" sz="3200" dirty="0">
              <a:solidFill>
                <a:srgbClr val="202C8F"/>
              </a:solidFill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71313-120D-E597-A044-C5DD6002D0A6}"/>
              </a:ext>
            </a:extLst>
          </p:cNvPr>
          <p:cNvSpPr txBox="1"/>
          <p:nvPr/>
        </p:nvSpPr>
        <p:spPr>
          <a:xfrm>
            <a:off x="0" y="4436668"/>
            <a:ext cx="1099729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The student may be issued a warning or a detention for violation of the dress code policy. Repeated violations may result in a referral to the school’s Intervention and Appeal Committee.</a:t>
            </a:r>
            <a:endParaRPr lang="en-US" sz="3200" dirty="0">
              <a:solidFill>
                <a:srgbClr val="202C8F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797814"/>
            <a:ext cx="6766560" cy="768096"/>
          </a:xfrm>
        </p:spPr>
        <p:txBody>
          <a:bodyPr anchor="t">
            <a:normAutofit/>
          </a:bodyPr>
          <a:lstStyle/>
          <a:p>
            <a:r>
              <a:rPr lang="en-US" u="sng" dirty="0"/>
              <a:t>Acceptable Dress: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27" y="1812471"/>
            <a:ext cx="7238129" cy="4865915"/>
          </a:xfrm>
        </p:spPr>
        <p:txBody>
          <a:bodyPr>
            <a:normAutofit fontScale="92500" lnSpcReduction="10000"/>
          </a:bodyPr>
          <a:lstStyle/>
          <a:p>
            <a:endParaRPr lang="en-US" sz="1600" u="sng" dirty="0"/>
          </a:p>
          <a:p>
            <a:pPr marL="342900" indent="-342900">
              <a:buFontTx/>
              <a:buChar char="-"/>
            </a:pPr>
            <a:r>
              <a:rPr lang="en-US" sz="2600" dirty="0"/>
              <a:t>Dresses or skirts may be no shorter than 3” above the knee (including when leggings or jeggings are worn underneath). Top of the slit in a skirt may be no more than 3” above the knee. </a:t>
            </a:r>
          </a:p>
          <a:p>
            <a:endParaRPr lang="en-US" sz="2600" dirty="0"/>
          </a:p>
          <a:p>
            <a:pPr marL="342900" indent="-342900">
              <a:buFontTx/>
              <a:buChar char="-"/>
            </a:pPr>
            <a:r>
              <a:rPr lang="en-US" sz="2600" dirty="0"/>
              <a:t>Shirts, blouses and/or sweaters for both boys and girls – at no time should bare midriff be exposed including sitting, bending, standing or raising your hands over your head. - All shirts, tops, and dresses shall have sleeves and cover the shoulders.</a:t>
            </a:r>
          </a:p>
          <a:p>
            <a:pPr marL="342900" indent="-342900">
              <a:buFontTx/>
              <a:buChar char="-"/>
            </a:pPr>
            <a:endParaRPr lang="en-US" sz="2600" dirty="0"/>
          </a:p>
          <a:p>
            <a:pPr marL="342900" indent="-342900">
              <a:buFontTx/>
              <a:buChar char="-"/>
            </a:pPr>
            <a:r>
              <a:rPr lang="en-US" sz="2600" dirty="0"/>
              <a:t>Shoes with some form of heel strap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3523546" y="5358866"/>
            <a:ext cx="698210" cy="1627632"/>
          </a:xfrm>
        </p:spPr>
        <p:txBody>
          <a:bodyPr/>
          <a:lstStyle/>
          <a:p>
            <a:r>
              <a:rPr lang="en-US" dirty="0"/>
              <a:t>“</a:t>
            </a:r>
          </a:p>
        </p:txBody>
      </p:sp>
      <p:pic>
        <p:nvPicPr>
          <p:cNvPr id="3074" name="Picture 2" descr="Dress Code Vector Hand Drawn Speech Stock Vector (Royalty Free) 739652734 |  Shutterstock">
            <a:extLst>
              <a:ext uri="{FF2B5EF4-FFF2-40B4-BE49-F238E27FC236}">
                <a16:creationId xmlns:a16="http://schemas.microsoft.com/office/drawing/2014/main" id="{61A36934-D03E-1605-9253-7B7DDE45A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1"/>
          <a:stretch/>
        </p:blipFill>
        <p:spPr bwMode="auto">
          <a:xfrm rot="20690986">
            <a:off x="696687" y="1316330"/>
            <a:ext cx="2057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ol Dress Codes Are an Epic FAIL - YouTube">
            <a:extLst>
              <a:ext uri="{FF2B5EF4-FFF2-40B4-BE49-F238E27FC236}">
                <a16:creationId xmlns:a16="http://schemas.microsoft.com/office/drawing/2014/main" id="{55651A32-B67E-C90A-A183-B7AB4455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223">
            <a:off x="392824" y="3987267"/>
            <a:ext cx="2665127" cy="14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B272F-DF3D-E5C9-12FA-8006E6A4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2050" name="Picture 2" descr="District Wide Appropriate Dress Plan | Jackson County School Board">
            <a:extLst>
              <a:ext uri="{FF2B5EF4-FFF2-40B4-BE49-F238E27FC236}">
                <a16:creationId xmlns:a16="http://schemas.microsoft.com/office/drawing/2014/main" id="{71DF84F5-3F42-132C-19AB-75ED4B78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14354">
            <a:off x="695961" y="3782365"/>
            <a:ext cx="2230986" cy="23733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7552B-A01E-C9D3-FD1B-4B2DF6F1DE22}"/>
              </a:ext>
            </a:extLst>
          </p:cNvPr>
          <p:cNvSpPr txBox="1"/>
          <p:nvPr/>
        </p:nvSpPr>
        <p:spPr>
          <a:xfrm>
            <a:off x="3822192" y="457200"/>
            <a:ext cx="7673848" cy="61047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Shorts my only be uniform shorts, of proper length and in the one of the following colors: khaki, navy blue or black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Shirts must have sleeves (no tank tops)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hats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flip-flops, Crocs, sandals without straps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tops with a plunging neckline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visible body piercing (except ears)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writing or drawings on the body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loungewear (such as pajamas or yoga pants), spandex or jeggings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clothes with holes, tears or are see-through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unnatural hair color (to include streaks) 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</a:endParaRP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9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9C90-BD7B-C8A7-F56D-374C315F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0966" y="218264"/>
            <a:ext cx="6400800" cy="768096"/>
          </a:xfrm>
        </p:spPr>
        <p:txBody>
          <a:bodyPr/>
          <a:lstStyle/>
          <a:p>
            <a:r>
              <a:rPr lang="en-US" dirty="0"/>
              <a:t>PE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E881A-0240-DFDF-1E87-703CA06A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218" y="1544937"/>
            <a:ext cx="6400800" cy="512064"/>
          </a:xfrm>
        </p:spPr>
        <p:txBody>
          <a:bodyPr/>
          <a:lstStyle/>
          <a:p>
            <a:r>
              <a:rPr lang="en-US" sz="2800" dirty="0"/>
              <a:t>*You will dress out when you have 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683D2-D1AB-A20C-4324-70EF48FE1DED}"/>
              </a:ext>
            </a:extLst>
          </p:cNvPr>
          <p:cNvSpPr txBox="1"/>
          <p:nvPr/>
        </p:nvSpPr>
        <p:spPr>
          <a:xfrm>
            <a:off x="2269434" y="2274838"/>
            <a:ext cx="5489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6"/>
                </a:solidFill>
              </a:rPr>
              <a:t>Dress Code for PE: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accent6"/>
                </a:solidFill>
              </a:rPr>
              <a:t>A change of clothing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accent6"/>
                </a:solidFill>
              </a:rPr>
              <a:t>Secured laced shoes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accent6"/>
                </a:solidFill>
              </a:rPr>
              <a:t>Any color t-shirt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accent6"/>
                </a:solidFill>
              </a:rPr>
              <a:t>Basketball-type/sport shorts that are no more than 3 inches above the knee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6E6E6-15C6-11CA-83F4-242765AB7C07}"/>
              </a:ext>
            </a:extLst>
          </p:cNvPr>
          <p:cNvSpPr txBox="1"/>
          <p:nvPr/>
        </p:nvSpPr>
        <p:spPr>
          <a:xfrm>
            <a:off x="8346385" y="3550731"/>
            <a:ext cx="27895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You will be given a gym locker and lock. You might have to share a locker.</a:t>
            </a:r>
          </a:p>
        </p:txBody>
      </p:sp>
      <p:pic>
        <p:nvPicPr>
          <p:cNvPr id="1026" name="Picture 2" descr="Counseling Office / Physical Education (PE) Options">
            <a:extLst>
              <a:ext uri="{FF2B5EF4-FFF2-40B4-BE49-F238E27FC236}">
                <a16:creationId xmlns:a16="http://schemas.microsoft.com/office/drawing/2014/main" id="{753D277D-B246-7243-0179-B3F183C9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06" y="4800999"/>
            <a:ext cx="4152486" cy="19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9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A2010C4-B030-EA8C-C3CE-37A7A67E8747}"/>
              </a:ext>
            </a:extLst>
          </p:cNvPr>
          <p:cNvSpPr/>
          <p:nvPr/>
        </p:nvSpPr>
        <p:spPr>
          <a:xfrm>
            <a:off x="273777" y="5009322"/>
            <a:ext cx="2906745" cy="1591349"/>
          </a:xfrm>
          <a:prstGeom prst="round2DiagRect">
            <a:avLst/>
          </a:prstGeom>
          <a:solidFill>
            <a:srgbClr val="CDB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8343-67FC-9C6B-8C23-5BB7341E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975" y="436175"/>
            <a:ext cx="8830491" cy="1987369"/>
          </a:xfrm>
        </p:spPr>
        <p:txBody>
          <a:bodyPr/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- No homework or incomplete homework = 2 demerits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- No parent signature on homework = 1 demerit</a:t>
            </a:r>
          </a:p>
          <a:p>
            <a:pPr marL="285750" marR="0" indent="-28575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Not bringing materials to class = 1 demerit</a:t>
            </a:r>
          </a:p>
          <a:p>
            <a:pPr marR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400" dirty="0">
              <a:ln>
                <a:noFill/>
              </a:ln>
              <a:solidFill>
                <a:srgbClr val="202C8F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12 demerits in a grading period = IAC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4FCE0-BB2C-395A-E975-BF639F36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AAF54-4CE8-6A7D-3949-45D4A2B65265}"/>
              </a:ext>
            </a:extLst>
          </p:cNvPr>
          <p:cNvSpPr txBox="1"/>
          <p:nvPr/>
        </p:nvSpPr>
        <p:spPr>
          <a:xfrm>
            <a:off x="3712629" y="2976136"/>
            <a:ext cx="8073334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1200" kern="1400" dirty="0">
              <a:ln>
                <a:noFill/>
              </a:ln>
              <a:solidFill>
                <a:srgbClr val="202C8F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DD535C-9282-F4FD-EB1D-9CD8233086DB}"/>
              </a:ext>
            </a:extLst>
          </p:cNvPr>
          <p:cNvCxnSpPr/>
          <p:nvPr/>
        </p:nvCxnSpPr>
        <p:spPr>
          <a:xfrm>
            <a:off x="4555671" y="3273396"/>
            <a:ext cx="6515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417134-055B-3A4D-E1CE-60F6DF352569}"/>
              </a:ext>
            </a:extLst>
          </p:cNvPr>
          <p:cNvSpPr txBox="1"/>
          <p:nvPr/>
        </p:nvSpPr>
        <p:spPr>
          <a:xfrm>
            <a:off x="142386" y="3570658"/>
            <a:ext cx="6155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202C8F"/>
                </a:solidFill>
                <a:latin typeface="Comic Sans MS" panose="030F0702030302020204" pitchFamily="66" charset="0"/>
              </a:rPr>
              <a:t>Detentions</a:t>
            </a:r>
            <a:endParaRPr lang="en-US" sz="4400" b="1" dirty="0">
              <a:solidFill>
                <a:srgbClr val="202C8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378AC-E803-8EC0-DCCA-04E87A2E49A5}"/>
              </a:ext>
            </a:extLst>
          </p:cNvPr>
          <p:cNvSpPr txBox="1"/>
          <p:nvPr/>
        </p:nvSpPr>
        <p:spPr>
          <a:xfrm>
            <a:off x="3708217" y="3503632"/>
            <a:ext cx="8210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02C8F"/>
                </a:solidFill>
                <a:latin typeface="Comic Sans MS" panose="030F0702030302020204" pitchFamily="66" charset="0"/>
              </a:rPr>
              <a:t>Detentions may be given for breaking the School Code of Conduct. 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202C8F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02C8F"/>
                </a:solidFill>
                <a:latin typeface="Comic Sans MS" panose="030F0702030302020204" pitchFamily="66" charset="0"/>
              </a:rPr>
              <a:t>Some common reasons include, but are not limited to: gum, missing parent signatures on progress report, rude behavior towards others</a:t>
            </a:r>
          </a:p>
          <a:p>
            <a:endParaRPr lang="en-US" sz="2400" b="1" dirty="0">
              <a:solidFill>
                <a:srgbClr val="202C8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CB843F-029C-EE2E-E379-DF077456FF7C}"/>
              </a:ext>
            </a:extLst>
          </p:cNvPr>
          <p:cNvSpPr txBox="1"/>
          <p:nvPr/>
        </p:nvSpPr>
        <p:spPr>
          <a:xfrm>
            <a:off x="4051117" y="6047063"/>
            <a:ext cx="786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02C8F"/>
                </a:solidFill>
                <a:latin typeface="Comic Sans MS" panose="030F0702030302020204" pitchFamily="66" charset="0"/>
              </a:rPr>
              <a:t>10 Detentions in a school year = IAC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E04C2-726A-F407-FC1F-3ACF045A4813}"/>
              </a:ext>
            </a:extLst>
          </p:cNvPr>
          <p:cNvSpPr txBox="1"/>
          <p:nvPr/>
        </p:nvSpPr>
        <p:spPr>
          <a:xfrm>
            <a:off x="388348" y="594360"/>
            <a:ext cx="295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02C8F"/>
                </a:solidFill>
                <a:latin typeface="Comic Sans MS" panose="030F0702030302020204" pitchFamily="66" charset="0"/>
              </a:rPr>
              <a:t>Demerits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3A9A8-0C5F-E5BF-371D-A4F9932E4375}"/>
              </a:ext>
            </a:extLst>
          </p:cNvPr>
          <p:cNvSpPr txBox="1"/>
          <p:nvPr/>
        </p:nvSpPr>
        <p:spPr>
          <a:xfrm>
            <a:off x="313749" y="5020163"/>
            <a:ext cx="279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There is a 10 day grace period to help you get acclimated </a:t>
            </a:r>
          </a:p>
        </p:txBody>
      </p:sp>
    </p:spTree>
    <p:extLst>
      <p:ext uri="{BB962C8B-B14F-4D97-AF65-F5344CB8AC3E}">
        <p14:creationId xmlns:p14="http://schemas.microsoft.com/office/powerpoint/2010/main" val="348462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BC3B9D-C442-00B5-9F4D-8EB1AFBD121D}"/>
              </a:ext>
            </a:extLst>
          </p:cNvPr>
          <p:cNvSpPr txBox="1"/>
          <p:nvPr/>
        </p:nvSpPr>
        <p:spPr>
          <a:xfrm>
            <a:off x="812347" y="642034"/>
            <a:ext cx="8483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02C8F"/>
                </a:solidFill>
                <a:latin typeface="Comic Sans MS" panose="030F0702030302020204" pitchFamily="66" charset="0"/>
              </a:rPr>
              <a:t>Intervention &amp; Appeal Committee (IAC</a:t>
            </a:r>
            <a:r>
              <a:rPr lang="en-US" sz="3600" b="1" dirty="0">
                <a:solidFill>
                  <a:srgbClr val="202C8F"/>
                </a:solidFill>
                <a:latin typeface="Comic Sans MS" panose="030F0702030302020204" pitchFamily="66" charset="0"/>
              </a:rPr>
              <a:t>)</a:t>
            </a:r>
            <a:endParaRPr lang="en-US" sz="1800" b="1" dirty="0">
              <a:solidFill>
                <a:srgbClr val="202C8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905FE-8453-2636-318F-5625FC50D4B9}"/>
              </a:ext>
            </a:extLst>
          </p:cNvPr>
          <p:cNvSpPr txBox="1"/>
          <p:nvPr/>
        </p:nvSpPr>
        <p:spPr>
          <a:xfrm>
            <a:off x="812347" y="1661589"/>
            <a:ext cx="6098720" cy="472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A student/family will be referred to IAC for violations of the fundamental agreement. The IAC committee will make an official recommendation, which may include: no action, probation or dismissal. </a:t>
            </a:r>
          </a:p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200" b="1" kern="1400" dirty="0">
              <a:ln>
                <a:noFill/>
              </a:ln>
              <a:solidFill>
                <a:srgbClr val="202C8F"/>
              </a:solidFill>
              <a:effectLst/>
              <a:latin typeface="Comic Sans MS" panose="030F0702030302020204" pitchFamily="66" charset="0"/>
            </a:endParaRPr>
          </a:p>
          <a:p>
            <a:pPr marL="2857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Reasons for student referrals to the committee include but are not limit to: excessive demerits, excessive detentions or tardies, upon receiving two referrals in a grading period, upon receiving one suspension or work detail, upon serious violation of the Code of Student Conduct, parent not meeting parent requirements, or at the request of an administrator.</a:t>
            </a:r>
          </a:p>
        </p:txBody>
      </p:sp>
      <p:pic>
        <p:nvPicPr>
          <p:cNvPr id="4098" name="Picture 2" descr="KEEP CALM AND TALK TO YOUR SCHOOL COUNSELOR! Poster | Kristie | Keep Calm -o-Matic">
            <a:extLst>
              <a:ext uri="{FF2B5EF4-FFF2-40B4-BE49-F238E27FC236}">
                <a16:creationId xmlns:a16="http://schemas.microsoft.com/office/drawing/2014/main" id="{2E32D0CC-7B86-7AFD-050E-920AFC0A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4" y="1661589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{05B88D2C-A282-4508-ADB8-A81AC1FA0DEC}tf78438558_win32</Template>
  <TotalTime>311</TotalTime>
  <Words>994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Comic Sans MS</vt:lpstr>
      <vt:lpstr>Sabon Next LT</vt:lpstr>
      <vt:lpstr>Office Theme</vt:lpstr>
      <vt:lpstr>Welcome to Middle School! </vt:lpstr>
      <vt:lpstr>AGENDA</vt:lpstr>
      <vt:lpstr>Who’s Who of  Mad Beach</vt:lpstr>
      <vt:lpstr>Dress  Code</vt:lpstr>
      <vt:lpstr>Acceptable Dress:</vt:lpstr>
      <vt:lpstr>PowerPoint Presentation</vt:lpstr>
      <vt:lpstr>PE Class</vt:lpstr>
      <vt:lpstr>PowerPoint Presentation</vt:lpstr>
      <vt:lpstr>PowerPoint Presentation</vt:lpstr>
      <vt:lpstr>Cell phones</vt:lpstr>
      <vt:lpstr>Overpass &amp; Social Media </vt:lpstr>
      <vt:lpstr>Tips for being a Fundamental Student </vt:lpstr>
      <vt:lpstr>Common Fears of a  Middle Schooler</vt:lpstr>
      <vt:lpstr>Questions or Concerns?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Middle School! </dc:title>
  <dc:subject/>
  <dc:creator>Vermillion Kristin</dc:creator>
  <cp:lastModifiedBy>Foushee Lisa</cp:lastModifiedBy>
  <cp:revision>2</cp:revision>
  <dcterms:created xsi:type="dcterms:W3CDTF">2023-07-18T16:35:45Z</dcterms:created>
  <dcterms:modified xsi:type="dcterms:W3CDTF">2023-07-25T17:33:41Z</dcterms:modified>
</cp:coreProperties>
</file>